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371" r:id="rId2"/>
    <p:sldId id="299" r:id="rId3"/>
    <p:sldId id="300" r:id="rId4"/>
    <p:sldId id="372" r:id="rId5"/>
    <p:sldId id="411" r:id="rId6"/>
    <p:sldId id="436" r:id="rId7"/>
    <p:sldId id="437" r:id="rId8"/>
    <p:sldId id="438" r:id="rId9"/>
    <p:sldId id="439" r:id="rId10"/>
    <p:sldId id="440" r:id="rId11"/>
    <p:sldId id="441" r:id="rId12"/>
    <p:sldId id="443" r:id="rId13"/>
    <p:sldId id="444" r:id="rId14"/>
    <p:sldId id="445" r:id="rId15"/>
    <p:sldId id="446" r:id="rId16"/>
    <p:sldId id="447" r:id="rId17"/>
    <p:sldId id="448" r:id="rId18"/>
    <p:sldId id="449" r:id="rId19"/>
    <p:sldId id="457" r:id="rId20"/>
    <p:sldId id="458" r:id="rId21"/>
    <p:sldId id="450" r:id="rId22"/>
    <p:sldId id="451" r:id="rId23"/>
    <p:sldId id="459" r:id="rId24"/>
    <p:sldId id="460" r:id="rId25"/>
    <p:sldId id="442" r:id="rId26"/>
    <p:sldId id="274" r:id="rId27"/>
    <p:sldId id="298" r:id="rId28"/>
    <p:sldId id="40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7 -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F27E0-4214-4905-AFDF-5963AB2F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Contiguous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17C81-5D93-41CF-8B50-10429327E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1778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Contiguous data structures are built around array-like primitives</a:t>
            </a:r>
          </a:p>
          <a:p>
            <a:r>
              <a:rPr lang="en-US" dirty="0"/>
              <a:t>Examples: arrays,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HashSet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ArrayDeque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Arbitrary elements can be jumped to in constant time</a:t>
            </a:r>
          </a:p>
          <a:p>
            <a:pPr lvl="1"/>
            <a:r>
              <a:rPr lang="en-US" dirty="0"/>
              <a:t>Iteration through elements is fast</a:t>
            </a:r>
          </a:p>
          <a:p>
            <a:pPr lvl="1"/>
            <a:r>
              <a:rPr lang="en-US" dirty="0"/>
              <a:t>Better locality of reference (elements are close together in memory)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Space is usually wasted, sometimes almost half</a:t>
            </a:r>
          </a:p>
          <a:p>
            <a:pPr lvl="1"/>
            <a:r>
              <a:rPr lang="en-US" dirty="0"/>
              <a:t>Resizing is often expensive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87CAA0-5206-48BD-BD4D-ADB2A2BAA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907330"/>
              </p:ext>
            </p:extLst>
          </p:nvPr>
        </p:nvGraphicFramePr>
        <p:xfrm>
          <a:off x="2044700" y="5103655"/>
          <a:ext cx="8102600" cy="1608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0260">
                  <a:extLst>
                    <a:ext uri="{9D8B030D-6E8A-4147-A177-3AD203B41FA5}">
                      <a16:colId xmlns:a16="http://schemas.microsoft.com/office/drawing/2014/main" val="2580118404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3575043351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885405941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936764685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764059617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89178452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452771811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1678540339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3613465872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1773969770"/>
                    </a:ext>
                  </a:extLst>
                </a:gridCol>
              </a:tblGrid>
              <a:tr h="8043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50000"/>
                            <a:satMod val="300000"/>
                          </a:schemeClr>
                        </a:gs>
                        <a:gs pos="35000">
                          <a:schemeClr val="accent1">
                            <a:tint val="37000"/>
                            <a:satMod val="300000"/>
                          </a:schemeClr>
                        </a:gs>
                        <a:gs pos="100000">
                          <a:schemeClr val="accent1"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81629633"/>
                  </a:ext>
                </a:extLst>
              </a:tr>
              <a:tr h="804333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520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84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9D2B-3894-4696-B8A6-6DFF44315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B748E-221C-4865-9937-3ABBF9F33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4064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Linked data structures are built around nodes linked together</a:t>
            </a:r>
          </a:p>
          <a:p>
            <a:r>
              <a:rPr lang="en-US" dirty="0"/>
              <a:t>Examples: linked lists, trees,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LinkedList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TreeSet</a:t>
            </a:r>
            <a:r>
              <a:rPr lang="en-US" dirty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TreeMap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Pros:</a:t>
            </a:r>
          </a:p>
          <a:p>
            <a:pPr lvl="1"/>
            <a:r>
              <a:rPr lang="en-US" dirty="0"/>
              <a:t>Space is only allocated for actual elements</a:t>
            </a:r>
          </a:p>
          <a:p>
            <a:pPr lvl="1"/>
            <a:r>
              <a:rPr lang="en-US" dirty="0"/>
              <a:t>Adding or removing elements can take constant time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Reaching arbitrary elements requires visiting other nodes</a:t>
            </a:r>
          </a:p>
          <a:p>
            <a:pPr lvl="1"/>
            <a:r>
              <a:rPr lang="en-US" dirty="0"/>
              <a:t>Iteration through elements is slower</a:t>
            </a:r>
          </a:p>
          <a:p>
            <a:pPr lvl="1"/>
            <a:r>
              <a:rPr lang="en-US" dirty="0"/>
              <a:t>Elements can be spread throughout memory, worsening caching</a:t>
            </a:r>
          </a:p>
          <a:p>
            <a:pPr lvl="1"/>
            <a:r>
              <a:rPr lang="en-US" dirty="0"/>
              <a:t>Each node has the overhead of additional pointers in addition to data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8A7C29C-15E8-4AE1-8619-E88923F24172}"/>
              </a:ext>
            </a:extLst>
          </p:cNvPr>
          <p:cNvGrpSpPr/>
          <p:nvPr/>
        </p:nvGrpSpPr>
        <p:grpSpPr>
          <a:xfrm>
            <a:off x="1511300" y="5201483"/>
            <a:ext cx="9169400" cy="1504117"/>
            <a:chOff x="355600" y="5181600"/>
            <a:chExt cx="9169400" cy="150411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EC6FB69-B736-410C-BCC3-1E81AF46FDDA}"/>
                </a:ext>
              </a:extLst>
            </p:cNvPr>
            <p:cNvSpPr/>
            <p:nvPr/>
          </p:nvSpPr>
          <p:spPr>
            <a:xfrm>
              <a:off x="990600" y="5662918"/>
              <a:ext cx="15240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0322848-E9ED-4787-87F8-45BE52DA163D}"/>
                </a:ext>
              </a:extLst>
            </p:cNvPr>
            <p:cNvSpPr/>
            <p:nvPr/>
          </p:nvSpPr>
          <p:spPr>
            <a:xfrm>
              <a:off x="3124200" y="5662918"/>
              <a:ext cx="15240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7B8596E-3ADF-4993-AC88-902C55DF829F}"/>
                </a:ext>
              </a:extLst>
            </p:cNvPr>
            <p:cNvCxnSpPr>
              <a:endCxn id="5" idx="1"/>
            </p:cNvCxnSpPr>
            <p:nvPr/>
          </p:nvCxnSpPr>
          <p:spPr>
            <a:xfrm>
              <a:off x="2514600" y="6005818"/>
              <a:ext cx="609600" cy="0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5FAFBE-1B92-4CF9-9D18-8EDD9E6D2F7A}"/>
                </a:ext>
              </a:extLst>
            </p:cNvPr>
            <p:cNvSpPr/>
            <p:nvPr/>
          </p:nvSpPr>
          <p:spPr>
            <a:xfrm>
              <a:off x="5283200" y="5668819"/>
              <a:ext cx="15240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196653D-8FDD-49E9-B19D-BE9DE1DAD30C}"/>
                </a:ext>
              </a:extLst>
            </p:cNvPr>
            <p:cNvSpPr/>
            <p:nvPr/>
          </p:nvSpPr>
          <p:spPr>
            <a:xfrm>
              <a:off x="7416800" y="5668819"/>
              <a:ext cx="15240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83FE8281-D7FD-4EED-A095-FD7AA47B91FB}"/>
                </a:ext>
              </a:extLst>
            </p:cNvPr>
            <p:cNvCxnSpPr>
              <a:endCxn id="9" idx="1"/>
            </p:cNvCxnSpPr>
            <p:nvPr/>
          </p:nvCxnSpPr>
          <p:spPr>
            <a:xfrm>
              <a:off x="6807200" y="6011719"/>
              <a:ext cx="609600" cy="0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4672722-8C1B-4F7B-B0A7-5109AD74E1C8}"/>
                </a:ext>
              </a:extLst>
            </p:cNvPr>
            <p:cNvCxnSpPr>
              <a:cxnSpLocks/>
              <a:stCxn id="5" idx="3"/>
              <a:endCxn id="8" idx="1"/>
            </p:cNvCxnSpPr>
            <p:nvPr/>
          </p:nvCxnSpPr>
          <p:spPr>
            <a:xfrm>
              <a:off x="4648200" y="6005818"/>
              <a:ext cx="635000" cy="5901"/>
            </a:xfrm>
            <a:prstGeom prst="straightConnector1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4E3F3EC6-7FBA-4813-A97F-64C00BA9126F}"/>
                </a:ext>
              </a:extLst>
            </p:cNvPr>
            <p:cNvCxnSpPr>
              <a:cxnSpLocks/>
              <a:endCxn id="4" idx="1"/>
            </p:cNvCxnSpPr>
            <p:nvPr/>
          </p:nvCxnSpPr>
          <p:spPr>
            <a:xfrm rot="16200000" flipH="1">
              <a:off x="260991" y="5276209"/>
              <a:ext cx="824218" cy="635000"/>
            </a:xfrm>
            <a:prstGeom prst="bentConnector2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4">
              <a:extLst>
                <a:ext uri="{FF2B5EF4-FFF2-40B4-BE49-F238E27FC236}">
                  <a16:creationId xmlns:a16="http://schemas.microsoft.com/office/drawing/2014/main" id="{6E8AA03F-819B-4BA2-8F27-67EC97497E04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>
              <a:off x="8940800" y="6011719"/>
              <a:ext cx="584200" cy="673998"/>
            </a:xfrm>
            <a:prstGeom prst="bentConnector2">
              <a:avLst/>
            </a:prstGeom>
            <a:ln w="25400"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992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80A70-0AB4-4856-AE1D-26AF4ECF7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58ADC-938C-40BD-8E6B-AA376112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Programming</a:t>
            </a:r>
            <a:r>
              <a:rPr lang="en-US" dirty="0"/>
              <a:t> is </a:t>
            </a:r>
            <a:r>
              <a:rPr lang="en-US" i="1" dirty="0"/>
              <a:t>*sigh*</a:t>
            </a:r>
            <a:r>
              <a:rPr lang="en-US" dirty="0"/>
              <a:t> creating a description of algorithms and data structures that can be executed on a computer</a:t>
            </a:r>
          </a:p>
          <a:p>
            <a:r>
              <a:rPr lang="en-US" dirty="0"/>
              <a:t>High-level programming languages are human-readable but not directly executable</a:t>
            </a:r>
          </a:p>
          <a:p>
            <a:pPr lvl="1"/>
            <a:r>
              <a:rPr lang="en-US" dirty="0"/>
              <a:t>Some languages like C and Rust are </a:t>
            </a:r>
            <a:r>
              <a:rPr lang="en-US" b="1" dirty="0"/>
              <a:t>compiled</a:t>
            </a:r>
            <a:r>
              <a:rPr lang="en-US" dirty="0"/>
              <a:t> into </a:t>
            </a:r>
            <a:r>
              <a:rPr lang="en-US" b="1" dirty="0"/>
              <a:t>machine language</a:t>
            </a:r>
          </a:p>
          <a:p>
            <a:pPr lvl="1"/>
            <a:r>
              <a:rPr lang="en-US" dirty="0"/>
              <a:t>Some languages like Python and PHP are </a:t>
            </a:r>
            <a:r>
              <a:rPr lang="en-US" b="1" dirty="0"/>
              <a:t>interpreted</a:t>
            </a:r>
            <a:r>
              <a:rPr lang="en-US" dirty="0"/>
              <a:t> and run on the fly</a:t>
            </a:r>
          </a:p>
          <a:p>
            <a:pPr lvl="1"/>
            <a:r>
              <a:rPr lang="en-US" dirty="0"/>
              <a:t>Yet others like Java and C# run in a </a:t>
            </a:r>
            <a:r>
              <a:rPr lang="en-US" b="1" dirty="0"/>
              <a:t>virtual machine</a:t>
            </a:r>
            <a:r>
              <a:rPr lang="en-US" dirty="0"/>
              <a:t>, which combines elements of both interpretation and compilation</a:t>
            </a:r>
          </a:p>
          <a:p>
            <a:r>
              <a:rPr lang="en-US" dirty="0"/>
              <a:t>The </a:t>
            </a:r>
            <a:r>
              <a:rPr lang="en-US" b="1" dirty="0"/>
              <a:t>syntax</a:t>
            </a:r>
            <a:r>
              <a:rPr lang="en-US" dirty="0"/>
              <a:t> of a language is the </a:t>
            </a:r>
            <a:r>
              <a:rPr lang="en-US" b="1" dirty="0"/>
              <a:t>lexicon</a:t>
            </a:r>
            <a:r>
              <a:rPr lang="en-US" dirty="0"/>
              <a:t> (words or symbols used) and its </a:t>
            </a:r>
            <a:r>
              <a:rPr lang="en-US" b="1" dirty="0"/>
              <a:t>grammar</a:t>
            </a:r>
            <a:r>
              <a:rPr lang="en-US" dirty="0"/>
              <a:t> (the ways words and symbols can be combined)</a:t>
            </a:r>
          </a:p>
          <a:p>
            <a:r>
              <a:rPr lang="en-US" b="1" dirty="0"/>
              <a:t>Semantics</a:t>
            </a:r>
            <a:r>
              <a:rPr lang="en-US" dirty="0"/>
              <a:t> describe the meaning of syntactically correct expressions</a:t>
            </a:r>
          </a:p>
          <a:p>
            <a:r>
              <a:rPr lang="en-US" b="1" dirty="0"/>
              <a:t>Pragmatics</a:t>
            </a:r>
            <a:r>
              <a:rPr lang="en-US" dirty="0"/>
              <a:t> describe how to use a language to get things done</a:t>
            </a:r>
          </a:p>
        </p:txBody>
      </p:sp>
    </p:spTree>
    <p:extLst>
      <p:ext uri="{BB962C8B-B14F-4D97-AF65-F5344CB8AC3E}">
        <p14:creationId xmlns:p14="http://schemas.microsoft.com/office/powerpoint/2010/main" val="391171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B90ED-F849-4341-B3D1-CEBFAC880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 paradigms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82BF5-74A5-4E32-9BD4-81A7E9558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you've taken COMP 3200, you know that there are different flavors of programming languages called </a:t>
            </a:r>
            <a:r>
              <a:rPr lang="en-US" b="1" dirty="0"/>
              <a:t>paradigms</a:t>
            </a:r>
          </a:p>
          <a:p>
            <a:r>
              <a:rPr lang="en-US" dirty="0"/>
              <a:t>Paradigms</a:t>
            </a:r>
          </a:p>
          <a:p>
            <a:pPr lvl="1"/>
            <a:r>
              <a:rPr lang="en-US" b="1" dirty="0"/>
              <a:t>Imperative</a:t>
            </a:r>
          </a:p>
          <a:p>
            <a:pPr lvl="1"/>
            <a:r>
              <a:rPr lang="en-US" b="1" dirty="0"/>
              <a:t>Data-driven</a:t>
            </a:r>
          </a:p>
          <a:p>
            <a:pPr lvl="1"/>
            <a:r>
              <a:rPr lang="en-US" b="1" dirty="0"/>
              <a:t>Declarative</a:t>
            </a:r>
          </a:p>
          <a:p>
            <a:r>
              <a:rPr lang="en-US" dirty="0"/>
              <a:t>Because it maps most closely to what the machine is doing, imperative languages have long been popular</a:t>
            </a:r>
          </a:p>
          <a:p>
            <a:r>
              <a:rPr lang="en-US" dirty="0"/>
              <a:t>It still pays to know how to think about other languages which can be useful in specific situations</a:t>
            </a:r>
          </a:p>
          <a:p>
            <a:r>
              <a:rPr lang="en-US" dirty="0"/>
              <a:t>Pick the language that's right for the product and the client, not necessarily the one you're most comfortable with</a:t>
            </a:r>
          </a:p>
        </p:txBody>
      </p:sp>
    </p:spTree>
    <p:extLst>
      <p:ext uri="{BB962C8B-B14F-4D97-AF65-F5344CB8AC3E}">
        <p14:creationId xmlns:p14="http://schemas.microsoft.com/office/powerpoint/2010/main" val="1260589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290A2-B7F5-4A77-A295-241F4B622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Imperative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E6153-7A60-407E-8741-076319815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0198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Imperative languages manipulate values in memory locations</a:t>
            </a:r>
          </a:p>
          <a:p>
            <a:r>
              <a:rPr lang="en-US" dirty="0"/>
              <a:t>If you can turn your solution into a list of instructions executed in order, imperative languages are a good fit</a:t>
            </a:r>
          </a:p>
          <a:p>
            <a:r>
              <a:rPr lang="en-US" dirty="0"/>
              <a:t>C and Pascal are quintessentially imperative</a:t>
            </a:r>
          </a:p>
          <a:p>
            <a:r>
              <a:rPr lang="en-US" dirty="0"/>
              <a:t>Most of the Java we do is imperative, but Java can be written in a functional style and in an event-driven style (though it's awkward)</a:t>
            </a:r>
          </a:p>
          <a:p>
            <a:r>
              <a:rPr lang="en-US" dirty="0"/>
              <a:t>Object-orientation is a layer that is often applied to imperative languages but shows up in other paradigms too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99A347-07EE-4C4F-A303-8C7E4011AC94}"/>
              </a:ext>
            </a:extLst>
          </p:cNvPr>
          <p:cNvSpPr/>
          <p:nvPr/>
        </p:nvSpPr>
        <p:spPr>
          <a:xfrm>
            <a:off x="6858000" y="2743200"/>
            <a:ext cx="5029200" cy="2133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 mean(double a, double b)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 total;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total = a + b;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(total / 2.0);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519C7B-2D0C-4132-91E9-BA4403196B34}"/>
              </a:ext>
            </a:extLst>
          </p:cNvPr>
          <p:cNvSpPr txBox="1"/>
          <p:nvPr/>
        </p:nvSpPr>
        <p:spPr>
          <a:xfrm>
            <a:off x="8153400" y="2286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Sample C/C++</a:t>
            </a:r>
          </a:p>
        </p:txBody>
      </p:sp>
    </p:spTree>
    <p:extLst>
      <p:ext uri="{BB962C8B-B14F-4D97-AF65-F5344CB8AC3E}">
        <p14:creationId xmlns:p14="http://schemas.microsoft.com/office/powerpoint/2010/main" val="254711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7602-6592-48C6-9859-BD8F54FEF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Data-driven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69AFE-2E0A-4BE4-8103-ED0025F899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3302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Data-driven languages give rules for manipulating data</a:t>
            </a:r>
          </a:p>
          <a:p>
            <a:r>
              <a:rPr lang="en-US" dirty="0"/>
              <a:t>The rules specify what  happens the program runs into data formatted a certain way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XSLT is a language for converting one XML document into another</a:t>
            </a:r>
          </a:p>
          <a:p>
            <a:pPr lvl="1"/>
            <a:r>
              <a:rPr lang="en-US" dirty="0"/>
              <a:t>AWK and sed are Unix utilities for processing text</a:t>
            </a:r>
          </a:p>
          <a:p>
            <a:r>
              <a:rPr lang="en-US" dirty="0"/>
              <a:t>If you do a lot of processing of data files, you might need to use one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1FB9F5-78D6-43E5-B4F5-ABAB809C8561}"/>
              </a:ext>
            </a:extLst>
          </p:cNvPr>
          <p:cNvSpPr/>
          <p:nvPr/>
        </p:nvSpPr>
        <p:spPr>
          <a:xfrm>
            <a:off x="3048000" y="4974205"/>
            <a:ext cx="6248400" cy="15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match="volume"&gt;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Vol. &lt;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select="." /&gt;,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A34E9B-88CE-4483-903B-9D196BA9F7B8}"/>
              </a:ext>
            </a:extLst>
          </p:cNvPr>
          <p:cNvSpPr txBox="1"/>
          <p:nvPr/>
        </p:nvSpPr>
        <p:spPr>
          <a:xfrm>
            <a:off x="5257800" y="4572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Sample XSLT</a:t>
            </a:r>
          </a:p>
        </p:txBody>
      </p:sp>
    </p:spTree>
    <p:extLst>
      <p:ext uri="{BB962C8B-B14F-4D97-AF65-F5344CB8AC3E}">
        <p14:creationId xmlns:p14="http://schemas.microsoft.com/office/powerpoint/2010/main" val="192255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BFE9F-5ADF-499B-80C4-99CD91968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Declarative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211EA-9FE6-4850-86CD-4A869CCDE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75192"/>
            <a:ext cx="5943600" cy="48542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Declarative languages cover a lot of ground</a:t>
            </a:r>
          </a:p>
          <a:p>
            <a:r>
              <a:rPr lang="en-US" dirty="0"/>
              <a:t>Logic languages like Prolog give rules that state goals and ways to achieve them as well as facts that are goals that have already been achieved</a:t>
            </a:r>
          </a:p>
          <a:p>
            <a:pPr lvl="1"/>
            <a:r>
              <a:rPr lang="en-US" dirty="0"/>
              <a:t>Traditionally used for AI</a:t>
            </a:r>
          </a:p>
          <a:p>
            <a:r>
              <a:rPr lang="en-US" dirty="0"/>
              <a:t>Functional languages like Haskell express everything in terms of functions that return values (but don't actually change the state of memory)</a:t>
            </a:r>
          </a:p>
          <a:p>
            <a:pPr lvl="1"/>
            <a:r>
              <a:rPr lang="en-US" dirty="0"/>
              <a:t>Other examples: Erlang/Elixir, Clojure, F#</a:t>
            </a:r>
          </a:p>
          <a:p>
            <a:pPr lvl="1"/>
            <a:r>
              <a:rPr lang="en-US" dirty="0"/>
              <a:t>JavaScript allows for functional programming</a:t>
            </a:r>
          </a:p>
          <a:p>
            <a:pPr lvl="1"/>
            <a:r>
              <a:rPr lang="en-US" dirty="0"/>
              <a:t>Scala is multi-paradigm with functional ideas</a:t>
            </a:r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B053D1-66E2-4A63-9875-D991EA986879}"/>
              </a:ext>
            </a:extLst>
          </p:cNvPr>
          <p:cNvSpPr/>
          <p:nvPr/>
        </p:nvSpPr>
        <p:spPr>
          <a:xfrm>
            <a:off x="6400800" y="2286000"/>
            <a:ext cx="5562600" cy="15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domesticated(X) :- cow(X).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cow(bossy).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domesticated(bossy).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53063C-B756-4900-AB43-82014C9A268F}"/>
              </a:ext>
            </a:extLst>
          </p:cNvPr>
          <p:cNvSpPr/>
          <p:nvPr/>
        </p:nvSpPr>
        <p:spPr>
          <a:xfrm>
            <a:off x="6400800" y="4419600"/>
            <a:ext cx="5562600" cy="15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factorial 0 = 1</a:t>
            </a:r>
          </a:p>
          <a:p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factorial n = n * factorial (n - 1)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03ECA0-79A3-406B-B9C7-DCE1261878EB}"/>
              </a:ext>
            </a:extLst>
          </p:cNvPr>
          <p:cNvSpPr txBox="1"/>
          <p:nvPr/>
        </p:nvSpPr>
        <p:spPr>
          <a:xfrm>
            <a:off x="7772400" y="1828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Sample Prolog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218F8A-A80F-4BA7-9AD3-4F7F1630ACC4}"/>
              </a:ext>
            </a:extLst>
          </p:cNvPr>
          <p:cNvSpPr txBox="1"/>
          <p:nvPr/>
        </p:nvSpPr>
        <p:spPr>
          <a:xfrm>
            <a:off x="7772400" y="3962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Sample Haskell</a:t>
            </a:r>
          </a:p>
        </p:txBody>
      </p:sp>
    </p:spTree>
    <p:extLst>
      <p:ext uri="{BB962C8B-B14F-4D97-AF65-F5344CB8AC3E}">
        <p14:creationId xmlns:p14="http://schemas.microsoft.com/office/powerpoint/2010/main" val="220381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3695C-0AD4-4BF8-AA0C-56F68A75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Idioms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FD302-25FA-4D75-BC95-85078F274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Idioms</a:t>
            </a:r>
            <a:r>
              <a:rPr lang="en-US" dirty="0"/>
              <a:t> in programming languages are common ways to express ideas</a:t>
            </a:r>
          </a:p>
          <a:p>
            <a:r>
              <a:rPr lang="en-US" dirty="0"/>
              <a:t>Example Java idioms: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 when you want to repeat a specific number of times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loops when you don't know how much you're going to repeat</a:t>
            </a:r>
          </a:p>
          <a:p>
            <a:pPr lvl="1"/>
            <a:r>
              <a:rPr lang="en-US" dirty="0"/>
              <a:t>Use a three-line swap to exchange values</a:t>
            </a:r>
          </a:p>
          <a:p>
            <a:r>
              <a:rPr lang="en-US" dirty="0"/>
              <a:t>It's a good idea to read code in a language you don't know well to figure out the idioms that people use</a:t>
            </a:r>
          </a:p>
          <a:p>
            <a:r>
              <a:rPr lang="en-US" dirty="0"/>
              <a:t>Some people use idioms from languages they know better that can be either inefficient or confusing if they're not used in a different language</a:t>
            </a:r>
          </a:p>
          <a:p>
            <a:r>
              <a:rPr lang="en-US" b="1" dirty="0"/>
              <a:t>Syntactic sugar</a:t>
            </a:r>
            <a:r>
              <a:rPr lang="en-US" dirty="0"/>
              <a:t> is a kind of formalized idiom</a:t>
            </a:r>
          </a:p>
          <a:p>
            <a:pPr lvl="1"/>
            <a:r>
              <a:rPr lang="en-US" dirty="0"/>
              <a:t>An easy-to-use grammatical structure is converted to a harder-to-read one behind the scenes</a:t>
            </a:r>
          </a:p>
          <a:p>
            <a:pPr lvl="1"/>
            <a:r>
              <a:rPr lang="en-US" dirty="0"/>
              <a:t>Example: enhanced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 in Java</a:t>
            </a:r>
          </a:p>
        </p:txBody>
      </p:sp>
    </p:spTree>
    <p:extLst>
      <p:ext uri="{BB962C8B-B14F-4D97-AF65-F5344CB8AC3E}">
        <p14:creationId xmlns:p14="http://schemas.microsoft.com/office/powerpoint/2010/main" val="52631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09191-29EA-4F64-98BF-EFBB1C29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81887-16F2-4128-8902-960D44A07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language has stylistic considerations for how to write readable code</a:t>
            </a:r>
          </a:p>
          <a:p>
            <a:pPr lvl="1"/>
            <a:r>
              <a:rPr lang="en-US" dirty="0"/>
              <a:t>Many workplaces and open source projects publish style guidelines</a:t>
            </a:r>
          </a:p>
          <a:p>
            <a:r>
              <a:rPr lang="en-US" b="1" dirty="0"/>
              <a:t>Naming conventions</a:t>
            </a:r>
            <a:r>
              <a:rPr lang="en-US" dirty="0"/>
              <a:t> cover how to name variables, methods, classes, files, packages, etc.</a:t>
            </a:r>
          </a:p>
          <a:p>
            <a:pPr lvl="1"/>
            <a:r>
              <a:rPr lang="en-US" dirty="0"/>
              <a:t>Spelling matters</a:t>
            </a:r>
          </a:p>
          <a:p>
            <a:pPr lvl="1"/>
            <a:r>
              <a:rPr lang="en-US" dirty="0"/>
              <a:t>Capitalization is often a matter of convention</a:t>
            </a:r>
          </a:p>
          <a:p>
            <a:pPr lvl="1"/>
            <a:r>
              <a:rPr lang="en-US" dirty="0"/>
              <a:t>Being consistent makes everything clearer</a:t>
            </a:r>
          </a:p>
        </p:txBody>
      </p:sp>
    </p:spTree>
    <p:extLst>
      <p:ext uri="{BB962C8B-B14F-4D97-AF65-F5344CB8AC3E}">
        <p14:creationId xmlns:p14="http://schemas.microsoft.com/office/powerpoint/2010/main" val="313051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C91B-EE30-41F1-8812-1CCDF5F16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94E66-1684-4A98-B3BF-F8E9CF27F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Most languages encourage either </a:t>
            </a:r>
            <a:r>
              <a:rPr lang="en-US" b="1" dirty="0"/>
              <a:t>snake case</a:t>
            </a:r>
            <a:r>
              <a:rPr lang="en-US" dirty="0"/>
              <a:t> or </a:t>
            </a:r>
            <a:r>
              <a:rPr lang="en-US" b="1" dirty="0"/>
              <a:t>camel case</a:t>
            </a:r>
          </a:p>
          <a:p>
            <a:pPr lvl="1"/>
            <a:r>
              <a:rPr lang="en-US" dirty="0"/>
              <a:t>Snake case breaks up words with underscores: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nuclear_silo_radius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Camel case breaks up words with capitalization: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nuclearSiloRadius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Snake case is common in C and Python</a:t>
            </a:r>
          </a:p>
          <a:p>
            <a:pPr lvl="1"/>
            <a:r>
              <a:rPr lang="en-US" dirty="0"/>
              <a:t>Camel case is common in Java and C#</a:t>
            </a:r>
          </a:p>
          <a:p>
            <a:pPr lvl="1"/>
            <a:r>
              <a:rPr lang="en-US" dirty="0"/>
              <a:t>Very few programming languages allow spaces in variable names</a:t>
            </a:r>
          </a:p>
          <a:p>
            <a:r>
              <a:rPr lang="en-US" dirty="0"/>
              <a:t>I prefer variables to be explicit so that it's clear what we're talking about even if we start reading in the middle of unfamiliar code</a:t>
            </a:r>
          </a:p>
          <a:p>
            <a:pPr lvl="1"/>
            <a:r>
              <a:rPr lang="en-US" dirty="0"/>
              <a:t>Java tends toward the explicit rather than the abbreviated</a:t>
            </a:r>
          </a:p>
          <a:p>
            <a:r>
              <a:rPr lang="en-US" dirty="0"/>
              <a:t>A few other Java naming conventions:</a:t>
            </a:r>
          </a:p>
          <a:p>
            <a:pPr lvl="1"/>
            <a:r>
              <a:rPr lang="en-US" dirty="0"/>
              <a:t>Packages are all lowercase</a:t>
            </a:r>
          </a:p>
          <a:p>
            <a:pPr lvl="1"/>
            <a:r>
              <a:rPr lang="en-US" dirty="0"/>
              <a:t>Local variables, member variables, and methods start with lowercase letters</a:t>
            </a:r>
          </a:p>
          <a:p>
            <a:pPr lvl="1"/>
            <a:r>
              <a:rPr lang="en-US" dirty="0"/>
              <a:t>Classes, </a:t>
            </a:r>
            <a:r>
              <a:rPr lang="en-US" dirty="0" err="1"/>
              <a:t>enums</a:t>
            </a:r>
            <a:r>
              <a:rPr lang="en-US" dirty="0"/>
              <a:t>, and interfaces start with uppercase letters</a:t>
            </a:r>
          </a:p>
          <a:p>
            <a:pPr lvl="1"/>
            <a:r>
              <a:rPr lang="en-US" dirty="0"/>
              <a:t>Constants are written in snake case with ALL CAPS</a:t>
            </a:r>
          </a:p>
        </p:txBody>
      </p:sp>
    </p:spTree>
    <p:extLst>
      <p:ext uri="{BB962C8B-B14F-4D97-AF65-F5344CB8AC3E}">
        <p14:creationId xmlns:p14="http://schemas.microsoft.com/office/powerpoint/2010/main" val="250104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Gantt charts</a:t>
            </a:r>
          </a:p>
          <a:p>
            <a:r>
              <a:rPr lang="en-US" dirty="0"/>
              <a:t>Detailed design</a:t>
            </a:r>
          </a:p>
          <a:p>
            <a:r>
              <a:rPr lang="en-US" dirty="0"/>
              <a:t>Design patterns</a:t>
            </a:r>
          </a:p>
          <a:p>
            <a:pPr lvl="1"/>
            <a:r>
              <a:rPr lang="en-US" dirty="0"/>
              <a:t>Composite</a:t>
            </a:r>
            <a:endParaRPr lang="en-US" sz="2400" dirty="0"/>
          </a:p>
          <a:p>
            <a:pPr lvl="1"/>
            <a:r>
              <a:rPr lang="en-US" dirty="0"/>
              <a:t>Command</a:t>
            </a:r>
            <a:endParaRPr lang="en-US" sz="2400" dirty="0"/>
          </a:p>
          <a:p>
            <a:pPr lvl="1"/>
            <a:r>
              <a:rPr lang="en-US" dirty="0"/>
              <a:t>Decorator</a:t>
            </a:r>
            <a:endParaRPr lang="en-US" sz="2400" dirty="0"/>
          </a:p>
          <a:p>
            <a:pPr lvl="1"/>
            <a:r>
              <a:rPr lang="en-US" dirty="0"/>
              <a:t>Observer</a:t>
            </a:r>
            <a:endParaRPr lang="en-US" sz="2400" dirty="0"/>
          </a:p>
          <a:p>
            <a:pPr lvl="1"/>
            <a:r>
              <a:rPr lang="en-US" dirty="0"/>
              <a:t>Factory method</a:t>
            </a:r>
            <a:endParaRPr lang="en-US" sz="2400" dirty="0"/>
          </a:p>
          <a:p>
            <a:pPr lvl="1"/>
            <a:r>
              <a:rPr lang="en-US" dirty="0"/>
              <a:t>Abstract factory</a:t>
            </a:r>
            <a:endParaRPr lang="en-US" sz="2400" dirty="0"/>
          </a:p>
          <a:p>
            <a:pPr lvl="1"/>
            <a:r>
              <a:rPr lang="en-US" dirty="0"/>
              <a:t>Singleton</a:t>
            </a:r>
            <a:endParaRPr lang="en-US" sz="2400" dirty="0"/>
          </a:p>
          <a:p>
            <a:pPr lvl="1"/>
            <a:r>
              <a:rPr lang="en-US" dirty="0"/>
              <a:t>Strategy</a:t>
            </a:r>
            <a:endParaRPr lang="en-US" sz="2400" dirty="0"/>
          </a:p>
          <a:p>
            <a:pPr lvl="1"/>
            <a:r>
              <a:rPr lang="en-US" dirty="0"/>
              <a:t>Adapter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6F10-A247-4D75-A2CF-3BCCC7221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Older naming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03DC8-84CA-43D6-AF98-FEA6D1A5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Most languages do not have meaningful limitations on variable name length now, but they used to</a:t>
            </a:r>
          </a:p>
          <a:p>
            <a:r>
              <a:rPr lang="en-US" dirty="0"/>
              <a:t>Older C code in particular often leaves out vowels to save space</a:t>
            </a:r>
          </a:p>
          <a:p>
            <a:r>
              <a:rPr lang="en-US" dirty="0"/>
              <a:t>Hungarian notation is naming conventions that describe the types of variables with prefixes: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wParam</a:t>
            </a:r>
            <a:r>
              <a:rPr lang="en-US" dirty="0"/>
              <a:t> 		(word-sized parameter)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pfData</a:t>
            </a:r>
            <a:r>
              <a:rPr lang="en-US" dirty="0"/>
              <a:t> 		(pointer to a floating-point value of data)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lpszName</a:t>
            </a:r>
            <a:r>
              <a:rPr lang="en-US" dirty="0"/>
              <a:t> 	(long pointer to a zero-terminated string)</a:t>
            </a:r>
          </a:p>
          <a:p>
            <a:r>
              <a:rPr lang="en-US" dirty="0"/>
              <a:t>Hungarian notations can also be used to specify scopes: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g_nGoats</a:t>
            </a:r>
            <a:r>
              <a:rPr lang="en-US" dirty="0"/>
              <a:t> 	(global integer for number of goats)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m_nBoats</a:t>
            </a:r>
            <a:r>
              <a:rPr lang="en-US" dirty="0"/>
              <a:t> 	(member variable integer for number of boats)</a:t>
            </a:r>
          </a:p>
          <a:p>
            <a:r>
              <a:rPr lang="en-US" dirty="0"/>
              <a:t>These conventions have largely been given up, since IDEs provide tools for keeping track of types and scopes</a:t>
            </a:r>
          </a:p>
          <a:p>
            <a:pPr lvl="1"/>
            <a:r>
              <a:rPr lang="en-US" dirty="0"/>
              <a:t>Also, languages likes Java and C# have much stronger type-safety than C and C++, giving compiler errors for misusing types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71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F41BF-860F-45FA-8FCF-3B6B144F2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conventions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99A28-1A6F-42D1-BDF1-B9A3B9B3C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75192"/>
            <a:ext cx="57912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Many languages (with the notable exception of Python) ignore whitespace</a:t>
            </a:r>
          </a:p>
          <a:p>
            <a:r>
              <a:rPr lang="en-US" dirty="0"/>
              <a:t>Thus, we have a choice about how to layout our code</a:t>
            </a:r>
          </a:p>
          <a:p>
            <a:r>
              <a:rPr lang="en-US" dirty="0"/>
              <a:t>In C-family, curly brace languages, it's common to put the opening brace of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statement, method, or loop either on the same line as the header (K&amp;R style) or on the next line (Allman style)</a:t>
            </a:r>
          </a:p>
          <a:p>
            <a:pPr lvl="1"/>
            <a:r>
              <a:rPr lang="en-US" dirty="0"/>
              <a:t>K&amp;R is more common for Java, but Allman is more common for C#</a:t>
            </a:r>
          </a:p>
          <a:p>
            <a:r>
              <a:rPr lang="en-US" dirty="0"/>
              <a:t>Some people also have strong feelings that indentation should be tabs while others prefer spaces</a:t>
            </a:r>
          </a:p>
          <a:p>
            <a:r>
              <a:rPr lang="en-US" dirty="0"/>
              <a:t>A common convention is that lines of code should not exceed 80 characters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DDD2C8-5B4B-416A-BDF4-9A028EBF7A80}"/>
              </a:ext>
            </a:extLst>
          </p:cNvPr>
          <p:cNvSpPr/>
          <p:nvPr/>
        </p:nvSpPr>
        <p:spPr>
          <a:xfrm>
            <a:off x="6096000" y="2286000"/>
            <a:ext cx="6019800" cy="15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(raining) 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("I'm wet!");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5DB1A9-A264-47A4-9CA1-1F35316AA992}"/>
              </a:ext>
            </a:extLst>
          </p:cNvPr>
          <p:cNvSpPr/>
          <p:nvPr/>
        </p:nvSpPr>
        <p:spPr>
          <a:xfrm>
            <a:off x="6096000" y="4484132"/>
            <a:ext cx="6019800" cy="15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(raining)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("I'm wet!");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A5FB15-BC0F-4EAC-AE60-26D6B399A978}"/>
              </a:ext>
            </a:extLst>
          </p:cNvPr>
          <p:cNvSpPr txBox="1"/>
          <p:nvPr/>
        </p:nvSpPr>
        <p:spPr>
          <a:xfrm>
            <a:off x="8420100" y="185147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K&amp;R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C2BC68-C085-4E7E-AF4A-B2F3E8C8EDA8}"/>
              </a:ext>
            </a:extLst>
          </p:cNvPr>
          <p:cNvSpPr txBox="1"/>
          <p:nvPr/>
        </p:nvSpPr>
        <p:spPr>
          <a:xfrm>
            <a:off x="7848600" y="40386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Allman style</a:t>
            </a:r>
          </a:p>
        </p:txBody>
      </p:sp>
    </p:spTree>
    <p:extLst>
      <p:ext uri="{BB962C8B-B14F-4D97-AF65-F5344CB8AC3E}">
        <p14:creationId xmlns:p14="http://schemas.microsoft.com/office/powerpoint/2010/main" val="339277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F4CBC-2C54-4461-B49C-519914E07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2CAF2-A39E-43B0-BDA3-2A07D2C6E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Almost every language allows for comments</a:t>
            </a:r>
          </a:p>
          <a:p>
            <a:r>
              <a:rPr lang="en-US" dirty="0"/>
              <a:t>Code that is so easy to understand that it needs no comments is called </a:t>
            </a:r>
            <a:r>
              <a:rPr lang="en-US" b="1" dirty="0"/>
              <a:t>self-documenting code</a:t>
            </a:r>
          </a:p>
          <a:p>
            <a:pPr lvl="1"/>
            <a:r>
              <a:rPr lang="en-US" dirty="0"/>
              <a:t>Ideally, all code is self-documenting, but this goal is rarely reached</a:t>
            </a:r>
          </a:p>
          <a:p>
            <a:r>
              <a:rPr lang="en-US" dirty="0"/>
              <a:t>Perhaps the other end of the spectrum is </a:t>
            </a:r>
            <a:r>
              <a:rPr lang="en-US" b="1" dirty="0"/>
              <a:t>literate programming</a:t>
            </a:r>
            <a:r>
              <a:rPr lang="en-US" dirty="0"/>
              <a:t>, which explains everything in English mixed in with the code, taking the perspective that code is for humans to understand and only incidentally for computers to execute</a:t>
            </a:r>
          </a:p>
          <a:p>
            <a:r>
              <a:rPr lang="en-US" dirty="0"/>
              <a:t>Commenting should explain confusing code, especially unusual algorithms</a:t>
            </a:r>
          </a:p>
        </p:txBody>
      </p:sp>
    </p:spTree>
    <p:extLst>
      <p:ext uri="{BB962C8B-B14F-4D97-AF65-F5344CB8AC3E}">
        <p14:creationId xmlns:p14="http://schemas.microsoft.com/office/powerpoint/2010/main" val="82514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31AD2-0A4E-4E45-9AFC-500873A20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commenting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F5131-34BC-435D-A931-FDC27F7C3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Do</a:t>
            </a:r>
            <a:r>
              <a:rPr lang="en-US" dirty="0"/>
              <a:t> use comments to describe the intent of a complicated piece of code</a:t>
            </a:r>
          </a:p>
          <a:p>
            <a:r>
              <a:rPr lang="en-US" b="1" dirty="0"/>
              <a:t>Do</a:t>
            </a:r>
            <a:r>
              <a:rPr lang="en-US" dirty="0"/>
              <a:t> use comments to explain the rationale behind a decision so that people can understand in the future</a:t>
            </a:r>
          </a:p>
          <a:p>
            <a:pPr lvl="1"/>
            <a:r>
              <a:rPr lang="en-US" dirty="0"/>
              <a:t>Why this way?</a:t>
            </a:r>
          </a:p>
          <a:p>
            <a:pPr lvl="1"/>
            <a:r>
              <a:rPr lang="en-US" dirty="0"/>
              <a:t>Why not that other way?</a:t>
            </a:r>
          </a:p>
          <a:p>
            <a:r>
              <a:rPr lang="en-US" b="1" dirty="0"/>
              <a:t>Do</a:t>
            </a:r>
            <a:r>
              <a:rPr lang="en-US" dirty="0"/>
              <a:t> use comments to reference relevant outside documents</a:t>
            </a:r>
          </a:p>
          <a:p>
            <a:pPr lvl="1"/>
            <a:r>
              <a:rPr lang="en-US" dirty="0"/>
              <a:t>Explanation of an algorithm</a:t>
            </a:r>
          </a:p>
          <a:p>
            <a:pPr lvl="1"/>
            <a:r>
              <a:rPr lang="en-US" dirty="0"/>
              <a:t>API documentation page</a:t>
            </a:r>
          </a:p>
          <a:p>
            <a:pPr lvl="1"/>
            <a:r>
              <a:rPr lang="en-US" dirty="0"/>
              <a:t>Design document with UML diagrams</a:t>
            </a:r>
          </a:p>
        </p:txBody>
      </p:sp>
    </p:spTree>
    <p:extLst>
      <p:ext uri="{BB962C8B-B14F-4D97-AF65-F5344CB8AC3E}">
        <p14:creationId xmlns:p14="http://schemas.microsoft.com/office/powerpoint/2010/main" val="90536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FD5D7-F759-49CC-BE1C-D9F134132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Questionable commenting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52E9B-2A41-4831-A947-6E8941548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57912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Don't</a:t>
            </a:r>
            <a:r>
              <a:rPr lang="en-US" dirty="0"/>
              <a:t> use comments to repeat the code</a:t>
            </a:r>
          </a:p>
          <a:p>
            <a:r>
              <a:rPr lang="en-US" dirty="0"/>
              <a:t>Be careful about using comments for to-do items and future work</a:t>
            </a:r>
          </a:p>
          <a:p>
            <a:pPr lvl="1"/>
            <a:r>
              <a:rPr lang="en-US" dirty="0"/>
              <a:t>Especially if it means you don't do the right thing now</a:t>
            </a:r>
          </a:p>
          <a:p>
            <a:r>
              <a:rPr lang="en-US" dirty="0"/>
              <a:t>It is possible to over-comment, so consider whether the supplemental information is useful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25C34B-98FC-49AF-A862-7358D880A3BD}"/>
              </a:ext>
            </a:extLst>
          </p:cNvPr>
          <p:cNvSpPr/>
          <p:nvPr/>
        </p:nvSpPr>
        <p:spPr>
          <a:xfrm>
            <a:off x="6477000" y="3200400"/>
            <a:ext cx="5334000" cy="15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Increase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by 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Include sales[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in the total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total = total + sales[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18E2D5-AF00-4F4D-BE4B-6ED4496DCA42}"/>
              </a:ext>
            </a:extLst>
          </p:cNvPr>
          <p:cNvSpPr txBox="1"/>
          <p:nvPr/>
        </p:nvSpPr>
        <p:spPr>
          <a:xfrm>
            <a:off x="6477000" y="26670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Bad comments that repeat the code</a:t>
            </a:r>
          </a:p>
        </p:txBody>
      </p:sp>
    </p:spTree>
    <p:extLst>
      <p:ext uri="{BB962C8B-B14F-4D97-AF65-F5344CB8AC3E}">
        <p14:creationId xmlns:p14="http://schemas.microsoft.com/office/powerpoint/2010/main" val="260257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86CB7-F5C0-4A28-9C50-FB0908A6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26233-460A-4B3B-9DB0-2D7CC21E46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86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day on Friday</a:t>
            </a:r>
          </a:p>
          <a:p>
            <a:r>
              <a:rPr lang="en-US" dirty="0"/>
              <a:t>We'll talk about quality assurance in construction on Wednesday</a:t>
            </a:r>
          </a:p>
          <a:p>
            <a:pPr lvl="1"/>
            <a:r>
              <a:rPr lang="en-US" dirty="0"/>
              <a:t>Since Monday </a:t>
            </a:r>
            <a:r>
              <a:rPr lang="en-US"/>
              <a:t>is break!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Read Chapter 8: Quality Assurance in Construction </a:t>
            </a:r>
            <a:r>
              <a:rPr lang="en-US"/>
              <a:t>for Wednesday</a:t>
            </a:r>
            <a:endParaRPr lang="en-US" dirty="0"/>
          </a:p>
          <a:p>
            <a:r>
              <a:rPr lang="en-US" dirty="0"/>
              <a:t>Finish the draft of Project 2</a:t>
            </a:r>
          </a:p>
          <a:p>
            <a:pPr lvl="1"/>
            <a:r>
              <a:rPr lang="en-US" b="1" dirty="0"/>
              <a:t>Due Friday!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A0DB-85F1-402A-81DF-E610BC79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 Techniques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CB76A-20BB-446D-95FD-66B5ECC189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C3993-BCDA-4486-A1B4-52A0CAD83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Bought and customized systems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6982E13-3F6F-4182-9FAC-AFE9FCC82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It's not always necessary to build a system from scratch</a:t>
            </a:r>
          </a:p>
          <a:p>
            <a:r>
              <a:rPr lang="en-US" dirty="0"/>
              <a:t>A </a:t>
            </a:r>
            <a:r>
              <a:rPr lang="en-US" b="1" dirty="0"/>
              <a:t>bought and customized</a:t>
            </a:r>
            <a:r>
              <a:rPr lang="en-US" dirty="0"/>
              <a:t> system is one with several bought subsystems that have been customized and integrated into a product that satisfies requirements</a:t>
            </a:r>
          </a:p>
          <a:p>
            <a:r>
              <a:rPr lang="en-US" dirty="0"/>
              <a:t>These systems come in a number of overlapping categories:</a:t>
            </a:r>
          </a:p>
          <a:p>
            <a:pPr lvl="1"/>
            <a:r>
              <a:rPr lang="en-US" b="1" dirty="0"/>
              <a:t>Commercial off-the-shelf (COTS) systems</a:t>
            </a:r>
            <a:r>
              <a:rPr lang="en-US" dirty="0"/>
              <a:t> are generic products (like SAP, </a:t>
            </a:r>
            <a:r>
              <a:rPr lang="en-US" dirty="0" err="1"/>
              <a:t>SalesForce</a:t>
            </a:r>
            <a:r>
              <a:rPr lang="en-US" dirty="0"/>
              <a:t>, or Blackboard) that need significant customization for a particular client</a:t>
            </a:r>
          </a:p>
          <a:p>
            <a:pPr lvl="1"/>
            <a:r>
              <a:rPr lang="en-US" b="1" dirty="0"/>
              <a:t>Component-based systems</a:t>
            </a:r>
            <a:r>
              <a:rPr lang="en-US" dirty="0"/>
              <a:t> are constructed from individual objects that use standard interfaces, like Java Beans and .NET</a:t>
            </a:r>
          </a:p>
          <a:p>
            <a:pPr lvl="1"/>
            <a:r>
              <a:rPr lang="en-US" b="1" dirty="0"/>
              <a:t>Service-oriented systems</a:t>
            </a:r>
            <a:r>
              <a:rPr lang="en-US" dirty="0"/>
              <a:t> are like component-based systems except that the connection between components is over the network, and the services are provided by servers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12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F50C3-C0CA-485B-B315-8B5186109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Pros and cons of bought and customized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AD36B-4BE1-4589-ACEB-C44DF59B7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Widely used components are usually reliable</a:t>
            </a:r>
          </a:p>
          <a:p>
            <a:pPr lvl="1"/>
            <a:r>
              <a:rPr lang="en-US" dirty="0"/>
              <a:t>Good documentation and standards exist for using such components</a:t>
            </a:r>
          </a:p>
          <a:p>
            <a:pPr lvl="1"/>
            <a:r>
              <a:rPr lang="en-US" dirty="0"/>
              <a:t>Constructing these systems is usually faster, and costs are easier to predict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Increased dependency on outside organizations and their support</a:t>
            </a:r>
          </a:p>
          <a:p>
            <a:pPr lvl="1"/>
            <a:r>
              <a:rPr lang="en-US" dirty="0"/>
              <a:t>Lowered flexibility</a:t>
            </a:r>
          </a:p>
          <a:p>
            <a:pPr lvl="1"/>
            <a:r>
              <a:rPr lang="en-US" dirty="0"/>
              <a:t>Software engineers have less creative control, potentially reducing job satisfaction (boohoo)</a:t>
            </a:r>
          </a:p>
        </p:txBody>
      </p:sp>
    </p:spTree>
    <p:extLst>
      <p:ext uri="{BB962C8B-B14F-4D97-AF65-F5344CB8AC3E}">
        <p14:creationId xmlns:p14="http://schemas.microsoft.com/office/powerpoint/2010/main" val="291078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DB56-52B4-491A-96C7-D94CABA4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144D7-BFE1-487D-8C66-01EF231E6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the other hand, you can build a system from scratch (as we're doing in this class)</a:t>
            </a:r>
          </a:p>
          <a:p>
            <a:r>
              <a:rPr lang="en-US" dirty="0"/>
              <a:t>Built systems revolve around three activities:</a:t>
            </a:r>
          </a:p>
          <a:p>
            <a:pPr lvl="1"/>
            <a:r>
              <a:rPr lang="en-US" dirty="0"/>
              <a:t>Designing algorithms</a:t>
            </a:r>
          </a:p>
          <a:p>
            <a:pPr lvl="1"/>
            <a:r>
              <a:rPr lang="en-US" dirty="0"/>
              <a:t>Designing data structures</a:t>
            </a:r>
          </a:p>
          <a:p>
            <a:pPr lvl="1"/>
            <a:r>
              <a:rPr lang="en-US" dirty="0"/>
              <a:t>Programming</a:t>
            </a:r>
          </a:p>
        </p:txBody>
      </p:sp>
    </p:spTree>
    <p:extLst>
      <p:ext uri="{BB962C8B-B14F-4D97-AF65-F5344CB8AC3E}">
        <p14:creationId xmlns:p14="http://schemas.microsoft.com/office/powerpoint/2010/main" val="232000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531A8-F4AC-4BAF-AA3E-F45A8839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44798-D668-4DF4-B0C0-299429AA5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 </a:t>
            </a:r>
            <a:r>
              <a:rPr lang="en-US" b="1" dirty="0"/>
              <a:t>algorithm</a:t>
            </a:r>
            <a:r>
              <a:rPr lang="en-US" dirty="0"/>
              <a:t> is a finite sequence of steps for solving a problem</a:t>
            </a:r>
          </a:p>
          <a:p>
            <a:pPr lvl="1"/>
            <a:r>
              <a:rPr lang="en-US" dirty="0"/>
              <a:t>A finite recipe for an infinite number of answers</a:t>
            </a:r>
          </a:p>
          <a:p>
            <a:r>
              <a:rPr lang="en-US" dirty="0"/>
              <a:t>There are also </a:t>
            </a:r>
            <a:r>
              <a:rPr lang="en-US" b="1" dirty="0"/>
              <a:t>heuristics</a:t>
            </a:r>
            <a:r>
              <a:rPr lang="en-US" dirty="0"/>
              <a:t>, which are not guaranteed to solve the problem but can give answers that are good enough</a:t>
            </a:r>
          </a:p>
          <a:p>
            <a:r>
              <a:rPr lang="en-US" dirty="0"/>
              <a:t>Some simple algorithms were discussed in COMP 1600:</a:t>
            </a:r>
          </a:p>
          <a:p>
            <a:pPr lvl="1"/>
            <a:r>
              <a:rPr lang="en-US" dirty="0"/>
              <a:t>Bubble sort</a:t>
            </a:r>
          </a:p>
          <a:p>
            <a:r>
              <a:rPr lang="en-US" dirty="0"/>
              <a:t>More complex algorithms were discussed in COMP 2100:</a:t>
            </a:r>
          </a:p>
          <a:p>
            <a:pPr lvl="1"/>
            <a:r>
              <a:rPr lang="en-US" dirty="0"/>
              <a:t>Merge sort</a:t>
            </a:r>
          </a:p>
          <a:p>
            <a:r>
              <a:rPr lang="en-US" dirty="0"/>
              <a:t>Even more complex algorithm types are discussed in COMP 4500:</a:t>
            </a:r>
          </a:p>
          <a:p>
            <a:pPr lvl="1"/>
            <a:r>
              <a:rPr lang="en-US" dirty="0"/>
              <a:t>Greedy, divide-and-conquer, dynamic programming, and more</a:t>
            </a:r>
          </a:p>
          <a:p>
            <a:r>
              <a:rPr lang="en-US" dirty="0"/>
              <a:t>Algorithm design is challenging, so it's good to consult the literature from a specific area to see if someone has already come up with good ideas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63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7AAE2-6647-4A10-A52B-877ECBB91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data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F3C3F-2CCF-4A4C-B1EC-42A4B0712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data structure</a:t>
            </a:r>
            <a:r>
              <a:rPr lang="en-US" dirty="0"/>
              <a:t> is a way to store and organize values in computer memory</a:t>
            </a:r>
          </a:p>
          <a:p>
            <a:r>
              <a:rPr lang="en-US" dirty="0"/>
              <a:t>COMP 2100 is supposed to introduce you to many useful kinds of data structures, many of which fall into two categories</a:t>
            </a:r>
          </a:p>
          <a:p>
            <a:pPr lvl="1"/>
            <a:r>
              <a:rPr lang="en-US" dirty="0"/>
              <a:t>Contiguous data structures</a:t>
            </a:r>
          </a:p>
          <a:p>
            <a:pPr lvl="1"/>
            <a:r>
              <a:rPr lang="en-US" dirty="0"/>
              <a:t>Linked data structures</a:t>
            </a:r>
          </a:p>
          <a:p>
            <a:r>
              <a:rPr lang="en-US" dirty="0"/>
              <a:t>There is no such thing as the best data structure for everything: use the right tool for the right job</a:t>
            </a:r>
          </a:p>
        </p:txBody>
      </p:sp>
    </p:spTree>
    <p:extLst>
      <p:ext uri="{BB962C8B-B14F-4D97-AF65-F5344CB8AC3E}">
        <p14:creationId xmlns:p14="http://schemas.microsoft.com/office/powerpoint/2010/main" val="226870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6368</TotalTime>
  <Words>1989</Words>
  <Application>Microsoft Office PowerPoint</Application>
  <PresentationFormat>Widescreen</PresentationFormat>
  <Paragraphs>243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Construction Techniques</vt:lpstr>
      <vt:lpstr>Bought and customized systems</vt:lpstr>
      <vt:lpstr>Pros and cons of bought and customized systems</vt:lpstr>
      <vt:lpstr>Built systems</vt:lpstr>
      <vt:lpstr>Designing algorithms</vt:lpstr>
      <vt:lpstr>Designing data structures</vt:lpstr>
      <vt:lpstr>Contiguous data structures</vt:lpstr>
      <vt:lpstr>Linked data structures</vt:lpstr>
      <vt:lpstr>Programming</vt:lpstr>
      <vt:lpstr>Programming language paradigms</vt:lpstr>
      <vt:lpstr>Imperative languages</vt:lpstr>
      <vt:lpstr>Data-driven languages</vt:lpstr>
      <vt:lpstr>Declarative languages</vt:lpstr>
      <vt:lpstr>Idioms</vt:lpstr>
      <vt:lpstr>Programming style</vt:lpstr>
      <vt:lpstr>Naming</vt:lpstr>
      <vt:lpstr>Older naming conventions</vt:lpstr>
      <vt:lpstr>Layout conventions</vt:lpstr>
      <vt:lpstr>Commenting</vt:lpstr>
      <vt:lpstr>Good commenting</vt:lpstr>
      <vt:lpstr>Questionable commenting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644</cp:revision>
  <dcterms:created xsi:type="dcterms:W3CDTF">2009-08-24T20:26:10Z</dcterms:created>
  <dcterms:modified xsi:type="dcterms:W3CDTF">2024-10-09T19:47:41Z</dcterms:modified>
</cp:coreProperties>
</file>